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8" r:id="rId6"/>
    <p:sldId id="277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ADF"/>
    <a:srgbClr val="B517CF"/>
    <a:srgbClr val="0000CC"/>
    <a:srgbClr val="245633"/>
    <a:srgbClr val="0000FF"/>
    <a:srgbClr val="00FFFF"/>
    <a:srgbClr val="33CCFF"/>
    <a:srgbClr val="6DACF9"/>
    <a:srgbClr val="66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LC15 </a:t>
            </a:r>
            <a:r>
              <a:rPr lang="fr-FR" sz="4000" b="1" dirty="0" smtClean="0">
                <a:solidFill>
                  <a:srgbClr val="0070C0"/>
                </a:solidFill>
              </a:rPr>
              <a:t>: </a:t>
            </a:r>
            <a:r>
              <a:rPr lang="fr-FR" sz="4000" b="1" dirty="0" smtClean="0">
                <a:solidFill>
                  <a:srgbClr val="0070C0"/>
                </a:solidFill>
              </a:rPr>
              <a:t>Solvants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Classification des solvants selon leur polarité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028700"/>
            <a:ext cx="7208838" cy="5078764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>
            <a:off x="2641600" y="1205882"/>
            <a:ext cx="0" cy="477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96467" y="3275694"/>
                <a:ext cx="2783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 smtClean="0"/>
                  <a:t>« Polarité » </a:t>
                </a:r>
                <a14:m>
                  <m:oMath xmlns:m="http://schemas.openxmlformats.org/officeDocument/2006/math">
                    <m:r>
                      <a:rPr lang="fr-F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3275694"/>
                <a:ext cx="2783681" cy="584775"/>
              </a:xfrm>
              <a:prstGeom prst="rect">
                <a:avLst/>
              </a:prstGeom>
              <a:blipFill>
                <a:blip r:embed="rId3"/>
                <a:stretch>
                  <a:fillRect l="-570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lipse 17"/>
          <p:cNvSpPr/>
          <p:nvPr/>
        </p:nvSpPr>
        <p:spPr>
          <a:xfrm>
            <a:off x="6083300" y="3860469"/>
            <a:ext cx="1562100" cy="49501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6159500" y="5486069"/>
            <a:ext cx="1562100" cy="49501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8096250" y="5486068"/>
            <a:ext cx="1562100" cy="495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6/67/Na%2BH2O.svg/220px-Na%2BH2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1662112"/>
            <a:ext cx="3692525" cy="36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Solvatation des espèces chargées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Classification des solvants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45127" r="20463"/>
          <a:stretch/>
        </p:blipFill>
        <p:spPr>
          <a:xfrm>
            <a:off x="3190388" y="5020059"/>
            <a:ext cx="2861831" cy="1523054"/>
          </a:xfrm>
          <a:prstGeom prst="rect">
            <a:avLst/>
          </a:prstGeom>
        </p:spPr>
      </p:pic>
      <p:pic>
        <p:nvPicPr>
          <p:cNvPr id="2052" name="Picture 4" descr="Fichier:H2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743585"/>
            <a:ext cx="1368425" cy="94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tions de chimie org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1576958"/>
            <a:ext cx="1901825" cy="11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581" y="1520815"/>
            <a:ext cx="1449388" cy="122436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84910"/>
          <a:stretch/>
        </p:blipFill>
        <p:spPr>
          <a:xfrm>
            <a:off x="5429036" y="3173801"/>
            <a:ext cx="1246366" cy="151254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l="23064" r="59331"/>
          <a:stretch/>
        </p:blipFill>
        <p:spPr>
          <a:xfrm>
            <a:off x="3496469" y="3313451"/>
            <a:ext cx="1344612" cy="139866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/>
          <a:srcRect r="82424"/>
          <a:stretch/>
        </p:blipFill>
        <p:spPr>
          <a:xfrm>
            <a:off x="1622842" y="3279617"/>
            <a:ext cx="1374903" cy="14325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2857" y="1092200"/>
            <a:ext cx="50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Solvants polaires </a:t>
            </a:r>
            <a:r>
              <a:rPr lang="fr-FR" sz="2800" dirty="0" err="1" smtClean="0"/>
              <a:t>protiques</a:t>
            </a:r>
            <a:endParaRPr lang="fr-F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Solvants polaires aprotiques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Solvants apolaires aprotiques</a:t>
            </a:r>
            <a:endParaRPr lang="en-US" sz="2800" dirty="0"/>
          </a:p>
        </p:txBody>
      </p:sp>
      <p:pic>
        <p:nvPicPr>
          <p:cNvPr id="17" name="Image 16" descr="C:\Users\pooja.ramkurrun\AppData\Local\Microsoft\Windows\INetCache\Content.MSO\CF45F1BF.tm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42" y="5147483"/>
            <a:ext cx="976637" cy="1132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57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Coefficient de partage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9072027" y="3107103"/>
                <a:ext cx="2082750" cy="597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027" y="3107103"/>
                <a:ext cx="2082750" cy="597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012912" y="2319544"/>
                <a:ext cx="3978782" cy="429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12" y="2319544"/>
                <a:ext cx="3978782" cy="429669"/>
              </a:xfrm>
              <a:prstGeom prst="rect">
                <a:avLst/>
              </a:prstGeom>
              <a:blipFill>
                <a:blip r:embed="rId3"/>
                <a:stretch>
                  <a:fillRect t="-45714" r="-8882" b="-1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43967" y="3505757"/>
            <a:ext cx="134906" cy="436478"/>
          </a:xfrm>
          <a:prstGeom prst="rect">
            <a:avLst/>
          </a:prstGeom>
          <a:solidFill>
            <a:srgbClr val="B9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57435" y="1798490"/>
            <a:ext cx="298833" cy="1893160"/>
          </a:xfrm>
          <a:prstGeom prst="rect">
            <a:avLst/>
          </a:prstGeom>
          <a:solidFill>
            <a:srgbClr val="B9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/>
          <p:cNvGrpSpPr/>
          <p:nvPr/>
        </p:nvGrpSpPr>
        <p:grpSpPr>
          <a:xfrm>
            <a:off x="4014892" y="4336169"/>
            <a:ext cx="1249680" cy="1205985"/>
            <a:chOff x="1517904" y="2194560"/>
            <a:chExt cx="2615184" cy="2523744"/>
          </a:xfrm>
        </p:grpSpPr>
        <p:sp>
          <p:nvSpPr>
            <p:cNvPr id="9" name="Rectangle 8"/>
            <p:cNvSpPr/>
            <p:nvPr/>
          </p:nvSpPr>
          <p:spPr>
            <a:xfrm>
              <a:off x="1914143" y="2966724"/>
              <a:ext cx="2218945" cy="1751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1517904" y="2194560"/>
              <a:ext cx="2615184" cy="2523744"/>
              <a:chOff x="3054096" y="2097024"/>
              <a:chExt cx="2615184" cy="2523744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3450336" y="2572512"/>
                <a:ext cx="0" cy="20482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>
                <a:off x="3054096" y="2097024"/>
                <a:ext cx="396240" cy="4754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/>
              <p:cNvCxnSpPr/>
              <p:nvPr/>
            </p:nvCxnSpPr>
            <p:spPr>
              <a:xfrm>
                <a:off x="3054096" y="2097024"/>
                <a:ext cx="261518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>
                <a:off x="5669280" y="2097024"/>
                <a:ext cx="0" cy="25237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>
                <a:off x="3450336" y="4620768"/>
                <a:ext cx="2218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Connecteur droit 15"/>
          <p:cNvCxnSpPr/>
          <p:nvPr/>
        </p:nvCxnSpPr>
        <p:spPr>
          <a:xfrm>
            <a:off x="4472092" y="3058090"/>
            <a:ext cx="13776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849788" y="1936727"/>
            <a:ext cx="0" cy="3690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014892" y="5627375"/>
            <a:ext cx="21275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4472092" y="3058090"/>
            <a:ext cx="4389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555055" y="3692908"/>
            <a:ext cx="81445" cy="95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557436" y="1644119"/>
            <a:ext cx="0" cy="20522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862604" y="1644119"/>
            <a:ext cx="0" cy="20522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405036" y="1464730"/>
            <a:ext cx="152400" cy="1793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38881" y="3781633"/>
            <a:ext cx="0" cy="2553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isocèle 25"/>
          <p:cNvSpPr/>
          <p:nvPr/>
        </p:nvSpPr>
        <p:spPr>
          <a:xfrm rot="10800000">
            <a:off x="4557011" y="3691650"/>
            <a:ext cx="303734" cy="179000"/>
          </a:xfrm>
          <a:prstGeom prst="triangle">
            <a:avLst/>
          </a:prstGeom>
          <a:solidFill>
            <a:srgbClr val="B9DA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eur droit 26"/>
          <p:cNvCxnSpPr/>
          <p:nvPr/>
        </p:nvCxnSpPr>
        <p:spPr>
          <a:xfrm flipH="1">
            <a:off x="4856268" y="1458747"/>
            <a:ext cx="152400" cy="1793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781255" y="3691651"/>
            <a:ext cx="81445" cy="958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81617" y="3781633"/>
            <a:ext cx="0" cy="25532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4405036" y="1458747"/>
            <a:ext cx="6036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4555055" y="3943423"/>
            <a:ext cx="48780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4951359" y="3851919"/>
            <a:ext cx="0" cy="1850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4706852" y="1780792"/>
            <a:ext cx="557720" cy="564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4879928" y="5253718"/>
            <a:ext cx="671100" cy="49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/>
          <p:cNvGrpSpPr/>
          <p:nvPr/>
        </p:nvGrpSpPr>
        <p:grpSpPr>
          <a:xfrm>
            <a:off x="2177417" y="3757490"/>
            <a:ext cx="1249680" cy="1205985"/>
            <a:chOff x="2483314" y="3245748"/>
            <a:chExt cx="1249680" cy="1205985"/>
          </a:xfrm>
        </p:grpSpPr>
        <p:sp>
          <p:nvSpPr>
            <p:cNvPr id="43" name="Rectangle 42"/>
            <p:cNvSpPr/>
            <p:nvPr/>
          </p:nvSpPr>
          <p:spPr>
            <a:xfrm>
              <a:off x="2665192" y="3579999"/>
              <a:ext cx="1060335" cy="227213"/>
            </a:xfrm>
            <a:prstGeom prst="rect">
              <a:avLst/>
            </a:prstGeom>
            <a:solidFill>
              <a:srgbClr val="B51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e 34"/>
            <p:cNvGrpSpPr/>
            <p:nvPr/>
          </p:nvGrpSpPr>
          <p:grpSpPr>
            <a:xfrm>
              <a:off x="2483314" y="3245748"/>
              <a:ext cx="1249680" cy="1205985"/>
              <a:chOff x="1517904" y="2194560"/>
              <a:chExt cx="2615184" cy="252374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914143" y="3369528"/>
                <a:ext cx="2218945" cy="134877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e 36"/>
              <p:cNvGrpSpPr/>
              <p:nvPr/>
            </p:nvGrpSpPr>
            <p:grpSpPr>
              <a:xfrm>
                <a:off x="1517904" y="2194560"/>
                <a:ext cx="2615184" cy="2523744"/>
                <a:chOff x="3054096" y="2097024"/>
                <a:chExt cx="2615184" cy="2523744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450336" y="2572512"/>
                  <a:ext cx="0" cy="204825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>
                  <a:off x="3054096" y="2097024"/>
                  <a:ext cx="396240" cy="4754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/>
                <p:cNvCxnSpPr/>
                <p:nvPr/>
              </p:nvCxnSpPr>
              <p:spPr>
                <a:xfrm>
                  <a:off x="3054096" y="2097024"/>
                  <a:ext cx="261518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/>
                <p:cNvCxnSpPr/>
                <p:nvPr/>
              </p:nvCxnSpPr>
              <p:spPr>
                <a:xfrm>
                  <a:off x="5669280" y="2097024"/>
                  <a:ext cx="0" cy="252374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>
                  <a:off x="3450336" y="4620768"/>
                  <a:ext cx="2218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250336" y="2748446"/>
                <a:ext cx="2424766" cy="397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=9,84.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dirty="0" smtClean="0"/>
                  <a:t>mol</a:t>
                </a:r>
                <a:endParaRPr lang="en-US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36" y="2748446"/>
                <a:ext cx="2424766" cy="397481"/>
              </a:xfrm>
              <a:prstGeom prst="rect">
                <a:avLst/>
              </a:prstGeom>
              <a:blipFill>
                <a:blip r:embed="rId4"/>
                <a:stretch>
                  <a:fillRect t="-7692" r="-150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eur droit avec flèche 45"/>
          <p:cNvCxnSpPr/>
          <p:nvPr/>
        </p:nvCxnSpPr>
        <p:spPr>
          <a:xfrm>
            <a:off x="1657126" y="4021574"/>
            <a:ext cx="941962" cy="17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2000080" y="4465816"/>
            <a:ext cx="634299" cy="534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24025" y="3375243"/>
                <a:ext cx="206486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𝐦𝐋</m:t>
                      </m:r>
                    </m:oMath>
                  </m:oMathPara>
                </a14:m>
                <a:endParaRPr lang="fr-FR" b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dans</a:t>
                </a:r>
                <a:r>
                  <a:rPr lang="en-US" dirty="0" smtClean="0"/>
                  <a:t> cyclohexane</a:t>
                </a:r>
                <a:endParaRPr lang="en-US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5" y="3375243"/>
                <a:ext cx="2064861" cy="646331"/>
              </a:xfrm>
              <a:prstGeom prst="rect">
                <a:avLst/>
              </a:prstGeom>
              <a:blipFill>
                <a:blip r:embed="rId5"/>
                <a:stretch>
                  <a:fillRect r="-207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574547" y="5000240"/>
                <a:ext cx="15984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𝐦𝐋</m:t>
                      </m:r>
                    </m:oMath>
                  </m:oMathPara>
                </a14:m>
                <a:endParaRPr lang="fr-FR" b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dans</a:t>
                </a:r>
                <a:r>
                  <a:rPr lang="en-US" dirty="0" smtClean="0"/>
                  <a:t> eau</a:t>
                </a:r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7" y="5000240"/>
                <a:ext cx="1598451" cy="646331"/>
              </a:xfrm>
              <a:prstGeom prst="rect">
                <a:avLst/>
              </a:prstGeom>
              <a:blipFill>
                <a:blip r:embed="rId6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5527469" y="5621925"/>
                <a:ext cx="212885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b="1" dirty="0" smtClean="0"/>
                  <a:t>Fraction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𝐦𝐋</m:t>
                    </m:r>
                  </m:oMath>
                </a14:m>
                <a:endParaRPr lang="fr-FR" b="1" dirty="0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1" dirty="0">
                    <a:latin typeface="Cambria Math" panose="02040503050406030204" pitchFamily="18" charset="0"/>
                  </a:rPr>
                  <a:t>d</a:t>
                </a:r>
                <a:r>
                  <a:rPr lang="fr-FR" b="1" dirty="0" smtClean="0">
                    <a:latin typeface="Cambria Math" panose="02040503050406030204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dans</a:t>
                </a:r>
                <a:r>
                  <a:rPr lang="en-US" dirty="0" smtClean="0"/>
                  <a:t> eau</a:t>
                </a:r>
                <a:endParaRPr lang="en-US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469" y="5621925"/>
                <a:ext cx="2128853" cy="923330"/>
              </a:xfrm>
              <a:prstGeom prst="rect">
                <a:avLst/>
              </a:prstGeom>
              <a:blipFill>
                <a:blip r:embed="rId7"/>
                <a:stretch>
                  <a:fillRect l="-2292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/>
              <p:cNvSpPr/>
              <p:nvPr/>
            </p:nvSpPr>
            <p:spPr>
              <a:xfrm>
                <a:off x="526896" y="1908437"/>
                <a:ext cx="22015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 smtClean="0"/>
                  <a:t>Quantité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fr-FR" b="1" dirty="0" smtClean="0"/>
                  <a:t>  introduite connue</a:t>
                </a:r>
                <a:endParaRPr lang="en-US" b="1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6" y="1908437"/>
                <a:ext cx="2201512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4979282" y="814669"/>
                <a:ext cx="2510495" cy="929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b="1" dirty="0" smtClean="0"/>
                  <a:t>Solution de </a:t>
                </a:r>
              </a:p>
              <a:p>
                <a:pPr algn="ctr"/>
                <a:r>
                  <a:rPr lang="fr-FR" b="1" dirty="0" smtClean="0"/>
                  <a:t>thiosulfate de sodium à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fr-FR" b="1" i="1"/>
                          <m:t>𝑪</m:t>
                        </m:r>
                      </m:e>
                      <m:sub>
                        <m:r>
                          <a:rPr lang="fr-FR" b="1" i="1"/>
                          <m:t>𝒅𝒐𝒔</m:t>
                        </m:r>
                      </m:sub>
                    </m:sSub>
                    <m:r>
                      <a:rPr lang="fr-FR" b="1" i="1"/>
                      <m:t>=</m:t>
                    </m:r>
                    <m:r>
                      <a:rPr lang="fr-FR" b="1" i="1"/>
                      <m:t>𝟓</m:t>
                    </m:r>
                    <m:r>
                      <a:rPr lang="fr-FR" b="1" i="1"/>
                      <m:t>,</m:t>
                    </m:r>
                    <m:r>
                      <a:rPr lang="fr-FR" b="1" i="1"/>
                      <m:t>𝟎</m:t>
                    </m:r>
                    <m:r>
                      <a:rPr lang="fr-FR" b="1" i="1"/>
                      <m:t>.</m:t>
                    </m:r>
                    <m:sSup>
                      <m:sSupPr>
                        <m:ctrlPr>
                          <a:rPr lang="en-US" b="1" i="1"/>
                        </m:ctrlPr>
                      </m:sSupPr>
                      <m:e>
                        <m:r>
                          <a:rPr lang="fr-FR" b="1" i="1"/>
                          <m:t>𝟏𝟎</m:t>
                        </m:r>
                      </m:e>
                      <m:sup>
                        <m:r>
                          <a:rPr lang="fr-FR" b="1" i="1"/>
                          <m:t>−</m:t>
                        </m:r>
                        <m:r>
                          <a:rPr lang="fr-FR" b="1" i="1"/>
                          <m:t>𝟑</m:t>
                        </m:r>
                      </m:sup>
                    </m:sSup>
                  </m:oMath>
                </a14:m>
                <a:r>
                  <a:rPr lang="fr-FR" b="1" dirty="0"/>
                  <a:t> mol/L</a:t>
                </a:r>
                <a:endParaRPr lang="en-US" b="1" dirty="0"/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282" y="814669"/>
                <a:ext cx="2510495" cy="929550"/>
              </a:xfrm>
              <a:prstGeom prst="rect">
                <a:avLst/>
              </a:prstGeom>
              <a:blipFill>
                <a:blip r:embed="rId9"/>
                <a:stretch>
                  <a:fillRect l="-243" t="-3947" r="-1456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8939517" y="4528630"/>
                <a:ext cx="2283702" cy="13335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𝑡𝑜𝑡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𝑑𝑜𝑠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𝑑𝑜𝑠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517" y="4528630"/>
                <a:ext cx="2283702" cy="1333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cteur droit 58"/>
          <p:cNvCxnSpPr/>
          <p:nvPr/>
        </p:nvCxnSpPr>
        <p:spPr>
          <a:xfrm>
            <a:off x="3654731" y="1190773"/>
            <a:ext cx="0" cy="51334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>
            <a:off x="7746085" y="1157279"/>
            <a:ext cx="0" cy="51334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603784" y="1559553"/>
            <a:ext cx="2955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 smtClean="0"/>
              <a:t>Réaction support de dosage :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8512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Réaction de Cannizzaro (1853)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5" t="4530" r="43770" b="7094"/>
          <a:stretch/>
        </p:blipFill>
        <p:spPr>
          <a:xfrm rot="16200000">
            <a:off x="5198530" y="-1564376"/>
            <a:ext cx="1840524" cy="961161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51539" y="4457673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benzaldéhyde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091212" y="4457673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  <a:r>
              <a:rPr lang="fr-FR" dirty="0" smtClean="0"/>
              <a:t>lcool benzylique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969335" y="445767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  <a:r>
              <a:rPr lang="fr-FR" dirty="0" smtClean="0"/>
              <a:t>on benzoate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8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99" y="1284310"/>
            <a:ext cx="2649033" cy="13161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67046" y="514470"/>
            <a:ext cx="603738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Protocole 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 smtClean="0"/>
              <a:t>On verse le brut réactionnel aqueux ainsi que </a:t>
            </a:r>
            <a:r>
              <a:rPr lang="fr-FR" dirty="0" smtClean="0"/>
              <a:t>de l’éther </a:t>
            </a:r>
            <a:r>
              <a:rPr lang="fr-FR" dirty="0" smtClean="0"/>
              <a:t>dans l’ampoule à décanter</a:t>
            </a:r>
            <a:endParaRPr lang="fr-F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 smtClean="0"/>
              <a:t>On procède comme sur le schéma et on récupère la phase organique et la phase aqueuse</a:t>
            </a:r>
          </a:p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670431" y="205483"/>
            <a:ext cx="552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M. Blanchard-</a:t>
            </a:r>
            <a:r>
              <a:rPr lang="fr-FR" sz="1600" dirty="0" err="1" smtClean="0">
                <a:solidFill>
                  <a:srgbClr val="0070C0"/>
                </a:solidFill>
              </a:rPr>
              <a:t>Desce</a:t>
            </a:r>
            <a:r>
              <a:rPr lang="fr-FR" sz="1600" dirty="0" smtClean="0">
                <a:solidFill>
                  <a:srgbClr val="0070C0"/>
                </a:solidFill>
              </a:rPr>
              <a:t>, Chimie organique expérimentale, Hermann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-2528628" y="-7219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Extraction liquide-liquide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883732"/>
            <a:ext cx="5286573" cy="502469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3785" y="604996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9733847" y="4015637"/>
                <a:ext cx="1559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𝑡h𝑒𝑟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=0,71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847" y="4015637"/>
                <a:ext cx="155917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15" y="4061869"/>
            <a:ext cx="2209141" cy="2702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341315" y="5849911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  <a:r>
              <a:rPr lang="fr-FR" dirty="0" smtClean="0"/>
              <a:t>ons benzoates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9607959" y="4640076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  <a:r>
              <a:rPr lang="fr-FR" dirty="0" smtClean="0"/>
              <a:t>lcool benzylique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11" idx="1"/>
          </p:cNvCxnSpPr>
          <p:nvPr/>
        </p:nvCxnSpPr>
        <p:spPr>
          <a:xfrm flipH="1" flipV="1">
            <a:off x="8748971" y="4771294"/>
            <a:ext cx="858988" cy="5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1"/>
          </p:cNvCxnSpPr>
          <p:nvPr/>
        </p:nvCxnSpPr>
        <p:spPr>
          <a:xfrm flipH="1" flipV="1">
            <a:off x="8672219" y="5265837"/>
            <a:ext cx="669096" cy="76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729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378</Words>
  <Application>Microsoft Office PowerPoint</Application>
  <PresentationFormat>Grand écran</PresentationFormat>
  <Paragraphs>48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135</cp:revision>
  <dcterms:created xsi:type="dcterms:W3CDTF">2020-03-23T08:37:13Z</dcterms:created>
  <dcterms:modified xsi:type="dcterms:W3CDTF">2020-04-06T16:23:01Z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